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88" r:id="rId15"/>
    <p:sldId id="275" r:id="rId16"/>
    <p:sldId id="285" r:id="rId17"/>
    <p:sldId id="266" r:id="rId18"/>
    <p:sldId id="287" r:id="rId19"/>
    <p:sldId id="267" r:id="rId20"/>
    <p:sldId id="276" r:id="rId21"/>
    <p:sldId id="277" r:id="rId22"/>
    <p:sldId id="278" r:id="rId23"/>
    <p:sldId id="280" r:id="rId24"/>
    <p:sldId id="268" r:id="rId25"/>
    <p:sldId id="281" r:id="rId26"/>
    <p:sldId id="282" r:id="rId27"/>
    <p:sldId id="284" r:id="rId28"/>
    <p:sldId id="269" r:id="rId29"/>
    <p:sldId id="283" r:id="rId30"/>
    <p:sldId id="271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921" autoAdjust="0"/>
  </p:normalViewPr>
  <p:slideViewPr>
    <p:cSldViewPr>
      <p:cViewPr>
        <p:scale>
          <a:sx n="69" d="100"/>
          <a:sy n="69" d="100"/>
        </p:scale>
        <p:origin x="-19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619C-A56F-41C4-9FF5-3821547672D1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10F8-3F56-463A-A013-3C49D8F5B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5F39-4D42-4A99-86C7-72DE15C73DCF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B628-7581-4A6E-921C-ACD5328B3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1F9F-DF9A-4760-BDC8-0DC445CFDD5A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48CB4-88D1-4555-A782-29A10692A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0F2A-8A1E-4105-BDE8-9944E50514DC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B87A-07A1-48C9-ADCE-B9A1937A2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B0E25-E135-4485-B1E5-D0E975B89F7A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AD18-7784-463E-9F22-97FB0E649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0278-C931-4D08-A966-7B490A40DCF9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26C5B-EBA3-454D-89CD-A1AC93FB5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599E6-9ED5-4610-8E36-FE7129AB813B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C90AE-41C5-4118-B1DA-17006782C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5CA9-E0F7-4FE4-B7BA-36EC4C4CC2C9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94F2-B93A-4F42-B1AC-E5911A7F5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29F1-5ABB-4698-8564-E72B61EB45CD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7BF73-692A-4E22-BF85-5B52218D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47CA8-2C94-4CBD-BC6B-FF440F7A09C7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2F77D-2BB6-4F21-9CE0-A9D62D9E6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D7575-1531-494C-A7A1-324F4CB22949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3380C-564E-4ABA-B9F1-3A0F684C6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256">
              <a:srgbClr val="DEE6F4"/>
            </a:gs>
            <a:gs pos="46000">
              <a:srgbClr val="F0C439"/>
            </a:gs>
            <a:gs pos="26000">
              <a:srgbClr val="FFC000">
                <a:lumMod val="100000"/>
              </a:srgbClr>
            </a:gs>
            <a:gs pos="66000">
              <a:schemeClr val="accent1">
                <a:tint val="44500"/>
                <a:satMod val="160000"/>
              </a:schemeClr>
            </a:gs>
            <a:gs pos="98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CB1F22-0307-4367-BB64-8A6597190E18}" type="datetimeFigureOut">
              <a:rPr lang="ru-RU"/>
              <a:pPr>
                <a:defRPr/>
              </a:pPr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5B57FA-C2DE-48B6-B236-469D08113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3"/>
          <p:cNvSpPr>
            <a:spLocks noChangeArrowheads="1"/>
          </p:cNvSpPr>
          <p:nvPr/>
        </p:nvSpPr>
        <p:spPr bwMode="auto">
          <a:xfrm>
            <a:off x="395288" y="4581525"/>
            <a:ext cx="84248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Девіз волонтерського руху: </a:t>
            </a:r>
          </a:p>
          <a:p>
            <a:pPr algn="ctr"/>
            <a:r>
              <a:rPr lang="ru-RU" sz="3200" b="1">
                <a:latin typeface="Calibri" pitchFamily="34" charset="0"/>
              </a:rPr>
              <a:t>«Дитина повинна відчувати, що в кожній людині є серце, яке потрібно берегти.»</a:t>
            </a: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23850" y="1196975"/>
            <a:ext cx="8429625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Соціальний волонтерський проект </a:t>
            </a:r>
          </a:p>
          <a:p>
            <a:pPr algn="ctr"/>
            <a:r>
              <a:rPr lang="ru-RU" sz="36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"Робити світ кращим треба вже сьогодні!"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39" y="30171"/>
            <a:ext cx="906094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Співпраця з ветеранською організацією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м.Перещепине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22530" name="Picture 2" descr="G:\ветеранська рада\SDC146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29400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4076700"/>
            <a:ext cx="2947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5038" y="1651000"/>
            <a:ext cx="29940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8850" y="4076700"/>
            <a:ext cx="29924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3348038" y="1700213"/>
            <a:ext cx="24479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Calibri" pitchFamily="34" charset="0"/>
              </a:rPr>
              <a:t>Волонтерський загін тісно співпрацює з ветеранською організацією Перещепин</a:t>
            </a:r>
            <a:r>
              <a:rPr lang="uk-UA" sz="2000" b="1"/>
              <a:t>ської міськради</a:t>
            </a:r>
            <a:r>
              <a:rPr lang="uk-UA" sz="2000" b="1">
                <a:latin typeface="Calibri" pitchFamily="34" charset="0"/>
              </a:rPr>
              <a:t>, яка має в своєму архіві списки учасників, інвалідів Великої вітчизняної війни, списки учасників бойових дій страшних часів фашистської навали.</a:t>
            </a:r>
            <a:endParaRPr lang="ru-RU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997200"/>
            <a:ext cx="3816350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4284663" y="404813"/>
            <a:ext cx="467995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latin typeface="Calibri" pitchFamily="34" charset="0"/>
              </a:rPr>
              <a:t>Голова ветеранської організації м.Перещепине – </a:t>
            </a:r>
            <a:endParaRPr lang="uk-UA" sz="2800" b="1"/>
          </a:p>
          <a:p>
            <a:r>
              <a:rPr lang="uk-UA" sz="2400" b="1"/>
              <a:t>Федорова Лідія Федосіївна</a:t>
            </a:r>
          </a:p>
          <a:p>
            <a:r>
              <a:rPr lang="uk-UA" sz="2800" b="1">
                <a:latin typeface="Calibri" pitchFamily="34" charset="0"/>
              </a:rPr>
              <a:t>Секретар – </a:t>
            </a:r>
            <a:endParaRPr lang="uk-UA" sz="2800" b="1"/>
          </a:p>
          <a:p>
            <a:r>
              <a:rPr lang="uk-UA" sz="2800" b="1">
                <a:latin typeface="Calibri" pitchFamily="34" charset="0"/>
              </a:rPr>
              <a:t>Белімова Віра Іванівна</a:t>
            </a:r>
            <a:endParaRPr lang="uk-UA" sz="2800" b="1"/>
          </a:p>
          <a:p>
            <a:endParaRPr lang="uk-UA" sz="2800" b="1"/>
          </a:p>
          <a:p>
            <a:pPr algn="ctr"/>
            <a:r>
              <a:rPr lang="uk-UA" sz="3600" b="1"/>
              <a:t>Світлина “В парку Слави м.Перещепине на 9 травня”. Всі ветерани в строю. </a:t>
            </a:r>
            <a:endParaRPr lang="ru-RU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476250"/>
            <a:ext cx="3462337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213100"/>
            <a:ext cx="34290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23850" y="836613"/>
            <a:ext cx="446405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Calibri" pitchFamily="34" charset="0"/>
              </a:rPr>
              <a:t>Волонтерський загін разом з ветеранською організацією співпрацюють з військовим комісаріатом для відновлення прізвищ людей, які приймали участь у визволенні Малокозирщини, Свічанівки, м.Перещепине від фашистської навали. Найближчим часом буде виготовлений гранітний напис на Меморіал слави, який назавжди увіковічить імена цих героїв. 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644900"/>
            <a:ext cx="42481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4813"/>
            <a:ext cx="4240212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572000" y="765175"/>
            <a:ext cx="42481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/>
              <a:t>В переддень Дня перемоги вітаємо ветерана Ввв, учасника бойових дій      Шведченко В.І.</a:t>
            </a:r>
            <a:endParaRPr lang="ru-RU" sz="2400" b="1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716463" y="3933825"/>
            <a:ext cx="38877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/>
              <a:t>Зустріч з головою польської спільноти в Дніпропетровській області Патріціо Уляна Миколаївна та учасників бойових дій ветеранів Ввв сестер Белімової В.І та Колос Н.І. </a:t>
            </a:r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title"/>
          </p:nvPr>
        </p:nvSpPr>
        <p:spPr>
          <a:xfrm>
            <a:off x="539750" y="1052513"/>
            <a:ext cx="8229600" cy="1930400"/>
          </a:xfrm>
        </p:spPr>
        <p:txBody>
          <a:bodyPr/>
          <a:lstStyle/>
          <a:p>
            <a:r>
              <a:rPr lang="uk-UA" sz="3200" b="1" smtClean="0">
                <a:latin typeface="Arial" charset="0"/>
              </a:rPr>
              <a:t>Привітання вчителів ветеранів праці закладу вчительки Пастушенко Л.Н. та вчительки Мішутіної А.П</a:t>
            </a:r>
            <a:r>
              <a:rPr lang="uk-UA" sz="3200" smtClean="0">
                <a:latin typeface="Arial" charset="0"/>
              </a:rPr>
              <a:t>.</a:t>
            </a:r>
            <a:r>
              <a:rPr lang="uk-UA" sz="2800" smtClean="0">
                <a:latin typeface="Arial" charset="0"/>
              </a:rPr>
              <a:t> </a:t>
            </a:r>
            <a:endParaRPr lang="ru-RU" sz="2800" smtClean="0">
              <a:latin typeface="Arial" charset="0"/>
            </a:endParaRPr>
          </a:p>
        </p:txBody>
      </p:sp>
      <p:pic>
        <p:nvPicPr>
          <p:cNvPr id="46087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284538"/>
            <a:ext cx="4038600" cy="3030537"/>
          </a:xfrm>
          <a:noFill/>
          <a:ln/>
        </p:spPr>
      </p:pic>
      <p:pic>
        <p:nvPicPr>
          <p:cNvPr id="46088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284538"/>
            <a:ext cx="4038600" cy="3030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304800"/>
            <a:ext cx="343852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628775"/>
            <a:ext cx="3198813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141663"/>
            <a:ext cx="340836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067175" y="333375"/>
            <a:ext cx="48974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/>
              <a:t>Незабутні зустрічі з ветеранами ВВ, учасниками бойових дій Щербиною М.К., Личинкіною В.Я.,         Олексієнко М.О., Свинарем М.І.</a:t>
            </a:r>
            <a:endParaRPr lang="ru-RU" sz="2000" b="1"/>
          </a:p>
        </p:txBody>
      </p: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213100"/>
            <a:ext cx="34163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868863"/>
            <a:ext cx="2332037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r>
              <a:rPr lang="uk-UA" sz="2400" b="1" smtClean="0">
                <a:latin typeface="Arial" charset="0"/>
              </a:rPr>
              <a:t>У закладі пройшла зустріч учнів з ветеранами праці Хорішко Т.Ф., Личинкіною В.Я., Вовк Л.І., яка була приурочена до відзначення 80-ти річчя Дніпропетровщини. Ветерани розповіли про страшні роки Великої вітчизняної війни, та важкий повоєнний час. Учні цікавилися моментами історії, яку вони знають лише з книжок. А для ветеранів перед очима проходило їхнє життя.</a:t>
            </a:r>
            <a:r>
              <a:rPr lang="uk-UA" sz="1800" smtClean="0">
                <a:latin typeface="Arial" charset="0"/>
              </a:rPr>
              <a:t> </a:t>
            </a:r>
            <a:endParaRPr lang="ru-RU" sz="4000" smtClean="0">
              <a:latin typeface="Arial" charset="0"/>
            </a:endParaRPr>
          </a:p>
        </p:txBody>
      </p:sp>
      <p:pic>
        <p:nvPicPr>
          <p:cNvPr id="40967" name="Picture 7" descr="DSC011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500438"/>
            <a:ext cx="4038600" cy="3028950"/>
          </a:xfrm>
        </p:spPr>
      </p:pic>
      <p:pic>
        <p:nvPicPr>
          <p:cNvPr id="40968" name="Picture 8" descr="DSC011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50043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3775" y="260350"/>
            <a:ext cx="41259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5" y="3500438"/>
            <a:ext cx="41243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388" y="1404938"/>
            <a:ext cx="4537075" cy="538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>
                <a:latin typeface="Calibri" pitchFamily="34" charset="0"/>
              </a:rPr>
              <a:t>Догляд за священними місцями села: Меморіалом Слави – вічною могилою людей, які загинули у  роки Великої вітчизняної війни, обороняючи Малокозирщину, Комінтерн, м.Перещепине від фашистських загарбників.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2400" b="1">
                <a:latin typeface="Calibri" pitchFamily="34" charset="0"/>
              </a:rPr>
              <a:t>Прибирання території міс</a:t>
            </a:r>
            <a:r>
              <a:rPr lang="uk-UA" sz="2400" b="1"/>
              <a:t>ця поховання жертв</a:t>
            </a:r>
            <a:r>
              <a:rPr lang="uk-UA" sz="2400" b="1">
                <a:latin typeface="Calibri" pitchFamily="34" charset="0"/>
              </a:rPr>
              <a:t> голодомору та вшанування їх пам</a:t>
            </a:r>
            <a:r>
              <a:rPr lang="en-US" sz="2400" b="1">
                <a:latin typeface="Calibri" pitchFamily="34" charset="0"/>
              </a:rPr>
              <a:t>’</a:t>
            </a:r>
            <a:r>
              <a:rPr lang="uk-UA" sz="2400" b="1">
                <a:latin typeface="Calibri" pitchFamily="34" charset="0"/>
              </a:rPr>
              <a:t>яті. </a:t>
            </a:r>
            <a:endParaRPr lang="ru-RU" sz="2400" b="1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None/>
            </a:pPr>
            <a:endParaRPr lang="ru-RU">
              <a:latin typeface="Calibri" pitchFamily="34" charset="0"/>
            </a:endParaRPr>
          </a:p>
          <a:p>
            <a:pPr marL="285750" indent="-285750"/>
            <a:endParaRPr lang="ru-RU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747" y="286500"/>
            <a:ext cx="4644269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Шефство над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Меморіалом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слави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та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цвинтарем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7025"/>
          </a:xfrm>
        </p:spPr>
        <p:txBody>
          <a:bodyPr/>
          <a:lstStyle/>
          <a:p>
            <a:r>
              <a:rPr lang="uk-UA" sz="2800" b="1" smtClean="0">
                <a:latin typeface="Arial" charset="0"/>
              </a:rPr>
              <a:t>Завдяки тісній співпраці мера м.Перещепине Малицького В.В., голови ДП АФ “Приорільська ” Пікулі В.Г. за участі волонтерського загону закладу відновили Меморіал слави у селі.</a:t>
            </a:r>
            <a:endParaRPr lang="ru-RU" sz="2800" b="1" smtClean="0">
              <a:latin typeface="Arial" charset="0"/>
            </a:endParaRPr>
          </a:p>
        </p:txBody>
      </p:sp>
      <p:pic>
        <p:nvPicPr>
          <p:cNvPr id="44040" name="Picture 8" descr="DSC011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3500438"/>
            <a:ext cx="4038600" cy="3028950"/>
          </a:xfrm>
        </p:spPr>
      </p:pic>
      <p:pic>
        <p:nvPicPr>
          <p:cNvPr id="44044" name="Picture 12" descr="DSC012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50043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864" y="260648"/>
            <a:ext cx="88254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Благоустрій території у </a:t>
            </a:r>
            <a:r>
              <a:rPr lang="uk-UA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осінньо-весняний</a:t>
            </a: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період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27100"/>
            <a:ext cx="4392612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213100"/>
            <a:ext cx="452755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5148263" y="1052513"/>
            <a:ext cx="36718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Calibri" pitchFamily="34" charset="0"/>
              </a:rPr>
              <a:t>Волонтерський загін з задоволенням займається благоустроєм території села</a:t>
            </a:r>
            <a:r>
              <a:rPr lang="uk-UA">
                <a:latin typeface="Calibri" pitchFamily="34" charset="0"/>
              </a:rPr>
              <a:t>.</a:t>
            </a:r>
            <a:endParaRPr lang="ru-RU">
              <a:latin typeface="Calibri" pitchFamily="34" charset="0"/>
            </a:endParaRP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611188" y="4508500"/>
            <a:ext cx="32400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Calibri" pitchFamily="34" charset="0"/>
              </a:rPr>
              <a:t>Осінньо-весняний період завжди вимагає великої роботи : прибрати листя, спалити садове сміття та гілля</a:t>
            </a:r>
            <a:r>
              <a:rPr lang="uk-UA">
                <a:latin typeface="Calibri" pitchFamily="34" charset="0"/>
              </a:rPr>
              <a:t>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806450"/>
            <a:ext cx="36306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395288" y="557213"/>
            <a:ext cx="43211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Педагог – організатор </a:t>
            </a:r>
            <a:br>
              <a:rPr lang="ru-RU" sz="2400" b="1">
                <a:latin typeface="Calibri" pitchFamily="34" charset="0"/>
              </a:rPr>
            </a:br>
            <a:r>
              <a:rPr lang="ru-RU" sz="3600" b="1">
                <a:latin typeface="Calibri" pitchFamily="34" charset="0"/>
              </a:rPr>
              <a:t>Салій</a:t>
            </a:r>
            <a:br>
              <a:rPr lang="ru-RU" sz="3600" b="1">
                <a:latin typeface="Calibri" pitchFamily="34" charset="0"/>
              </a:rPr>
            </a:br>
            <a:r>
              <a:rPr lang="ru-RU" sz="3600" b="1">
                <a:latin typeface="Calibri" pitchFamily="34" charset="0"/>
              </a:rPr>
              <a:t>Оксана</a:t>
            </a:r>
            <a:br>
              <a:rPr lang="ru-RU" sz="3600" b="1">
                <a:latin typeface="Calibri" pitchFamily="34" charset="0"/>
              </a:rPr>
            </a:br>
            <a:r>
              <a:rPr lang="ru-RU" sz="3600" b="1">
                <a:latin typeface="Calibri" pitchFamily="34" charset="0"/>
              </a:rPr>
              <a:t>Василівна</a:t>
            </a:r>
            <a:r>
              <a:rPr lang="en-US" sz="3600" b="1">
                <a:latin typeface="Calibri" pitchFamily="34" charset="0"/>
              </a:rPr>
              <a:t> </a:t>
            </a:r>
          </a:p>
          <a:p>
            <a:pPr algn="ctr"/>
            <a:r>
              <a:rPr lang="ru-RU" sz="2800" b="1">
                <a:latin typeface="Calibri" pitchFamily="34" charset="0"/>
              </a:rPr>
              <a:t>та волонтерський загін</a:t>
            </a:r>
          </a:p>
          <a:p>
            <a:pPr algn="ctr"/>
            <a:r>
              <a:rPr lang="ru-RU" sz="2800" b="1">
                <a:latin typeface="Calibri" pitchFamily="34" charset="0"/>
              </a:rPr>
              <a:t>Малокозирщанського НВК 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3543300"/>
            <a:ext cx="37687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103688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8" y="3440113"/>
            <a:ext cx="413385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4572000" y="404813"/>
            <a:ext cx="403225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b="1">
                <a:latin typeface="Calibri" pitchFamily="34" charset="0"/>
              </a:rPr>
              <a:t>Волонтери з великою увагою ставляться до ветеранів праці та Великої вітчизняної війни.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b="1">
                <a:latin typeface="Calibri" pitchFamily="34" charset="0"/>
              </a:rPr>
              <a:t>Ветеран праці Плахотній Василь Свиридович дуже любить, коли приходять волонтери. Особливо спілкуватися з юним поколінням: про війну, про життя, про політику, і, навіть, про шкільні справи.</a:t>
            </a:r>
            <a:r>
              <a:rPr lang="ru-RU" b="1">
                <a:latin typeface="Calibri" pitchFamily="34" charset="0"/>
              </a:rPr>
              <a:t> А учні, в свою чергу, охоче розповідають про свої справи, та допомогають дідусеві.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b="1">
                <a:latin typeface="Calibri" pitchFamily="34" charset="0"/>
              </a:rPr>
              <a:t>Ветеран праці Хорішко Тетяна Федорівна завжди чекає, коли прийдуть учні з волонтерського загону, які допоможуть поратися в квітнику, особливо у трояндах, які так полюбляє Тетяна Федорівна. Та й просто дістати води з колодязя – нелегка робота для літньої людини. А волонтерам така робота не з важких.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6034087"/>
          </a:xfrm>
        </p:spPr>
        <p:txBody>
          <a:bodyPr/>
          <a:lstStyle/>
          <a:p>
            <a:pPr eaLnBrk="1" hangingPunct="1"/>
            <a:r>
              <a:rPr lang="uk-UA" sz="2000" b="1" smtClean="0"/>
              <a:t>Дістати воду з колодязя літній людині – неабияка морока.  Та й восени щоб прибрати подвір</a:t>
            </a:r>
            <a:r>
              <a:rPr lang="en-US" sz="2000" b="1" smtClean="0"/>
              <a:t>’</a:t>
            </a:r>
            <a:r>
              <a:rPr lang="uk-UA" sz="2000" b="1" smtClean="0"/>
              <a:t>я треба мати неабияку силу та здоров</a:t>
            </a:r>
            <a:r>
              <a:rPr lang="en-US" sz="2000" b="1" smtClean="0"/>
              <a:t>’</a:t>
            </a:r>
            <a:r>
              <a:rPr lang="uk-UA" sz="2000" b="1" smtClean="0"/>
              <a:t>я, яких, на</a:t>
            </a:r>
            <a:r>
              <a:rPr lang="uk-UA" sz="2000" b="1" smtClean="0">
                <a:latin typeface="Arial" charset="0"/>
              </a:rPr>
              <a:t> </a:t>
            </a:r>
            <a:r>
              <a:rPr lang="uk-UA" sz="2000" b="1" smtClean="0"/>
              <a:t>жаль, літні люди мають небагато. Отож,волонтерський загін допомогає поратися у хаті, та дворі, принести дрова, та сплатити комунальні послуги у місцевому відділення зв</a:t>
            </a:r>
            <a:r>
              <a:rPr lang="en-US" sz="2000" b="1" smtClean="0"/>
              <a:t>’</a:t>
            </a:r>
            <a:r>
              <a:rPr lang="uk-UA" sz="2000" b="1" smtClean="0"/>
              <a:t>язку, ккупити хліба та інші продукти. А ветерани вдячні вже лише за саму увагу до них. Завжди чекають з нетерпінням волонтерів, спілкуються з ними.    </a:t>
            </a:r>
            <a:endParaRPr lang="ru-RU" sz="2000" b="1" smtClean="0"/>
          </a:p>
        </p:txBody>
      </p:sp>
      <p:pic>
        <p:nvPicPr>
          <p:cNvPr id="3072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8913"/>
            <a:ext cx="4038600" cy="3028950"/>
          </a:xfrm>
        </p:spPr>
      </p:pic>
      <p:pic>
        <p:nvPicPr>
          <p:cNvPr id="3072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335756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3492500" y="2924175"/>
            <a:ext cx="1954213" cy="1143000"/>
          </a:xfrm>
        </p:spPr>
        <p:txBody>
          <a:bodyPr/>
          <a:lstStyle/>
          <a:p>
            <a:pPr eaLnBrk="1" hangingPunct="1"/>
            <a:r>
              <a:rPr lang="uk-UA" sz="2400" b="1" smtClean="0"/>
              <a:t>Територія села в будь-яку пору року потребує благоустроюВосени та весною – це листя та гілки з обпиляних та повалених негодою дерев. </a:t>
            </a:r>
            <a:endParaRPr lang="ru-RU" sz="2400" b="1" smtClean="0"/>
          </a:p>
        </p:txBody>
      </p:sp>
      <p:pic>
        <p:nvPicPr>
          <p:cNvPr id="3174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80063" y="3500438"/>
            <a:ext cx="3343275" cy="2778125"/>
          </a:xfrm>
        </p:spPr>
      </p:pic>
      <p:pic>
        <p:nvPicPr>
          <p:cNvPr id="3174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80063" y="404813"/>
            <a:ext cx="3313112" cy="2808287"/>
          </a:xfrm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447675"/>
            <a:ext cx="32194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75" y="3284538"/>
            <a:ext cx="32131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7025"/>
          </a:xfrm>
        </p:spPr>
        <p:txBody>
          <a:bodyPr/>
          <a:lstStyle/>
          <a:p>
            <a:pPr eaLnBrk="1" hangingPunct="1"/>
            <a:r>
              <a:rPr lang="uk-UA" sz="2800" b="1" smtClean="0"/>
              <a:t>Одним з головних завдань волонтерського загону – є забезпечення хлібом людей, які самостійно не можуть дійти до кіоску, або магазину. Ось тоді волонтери розносять хліб літнім людям, які з величезним нетерпінням чекають їх приходу, новин, та свіжого хліба.</a:t>
            </a:r>
            <a:endParaRPr lang="ru-RU" sz="2800" b="1" smtClean="0"/>
          </a:p>
        </p:txBody>
      </p:sp>
      <p:pic>
        <p:nvPicPr>
          <p:cNvPr id="32770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57563"/>
            <a:ext cx="4038600" cy="3028950"/>
          </a:xfrm>
        </p:spPr>
      </p:pic>
      <p:pic>
        <p:nvPicPr>
          <p:cNvPr id="32771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335756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Допомога та тісна співпраця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З дошкільним відділенням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3379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</a:t>
            </a:r>
            <a:endParaRPr lang="ru-RU" smtClean="0"/>
          </a:p>
        </p:txBody>
      </p:sp>
      <p:pic>
        <p:nvPicPr>
          <p:cNvPr id="3379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6888" y="3500438"/>
            <a:ext cx="4038600" cy="3028950"/>
          </a:xfrm>
        </p:spPr>
      </p:pic>
      <p:pic>
        <p:nvPicPr>
          <p:cNvPr id="33796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3500438"/>
            <a:ext cx="4038600" cy="3028950"/>
          </a:xfrm>
        </p:spPr>
      </p:pic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468313" y="1484313"/>
            <a:ext cx="80645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Calibri" pitchFamily="34" charset="0"/>
              </a:rPr>
              <a:t>Дошкільнята дуже полюбляють гратися на прогулянці зі своїми старшими друзями. Адже ж вони допоможуть видертися на саму верхівку іграшкового півня, просто погуляють, тримаючи маленьку ручку у своїх надійних долонях, подарують іграшку та солодощі. Та й волонтери з захопленням відвідують дошкільне відділення та вчаться бути старшими друзями.</a:t>
            </a:r>
            <a:endParaRPr lang="ru-RU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 eaLnBrk="1" hangingPunct="1"/>
            <a:r>
              <a:rPr lang="uk-UA" sz="3200" b="1" smtClean="0"/>
              <a:t>Ось і настала осіння пора – листопаду та буревіїв. У дошкільному відділенні завжди вистачає роботи на подвір</a:t>
            </a:r>
            <a:r>
              <a:rPr lang="en-US" sz="3200" b="1" smtClean="0"/>
              <a:t>’</a:t>
            </a:r>
            <a:r>
              <a:rPr lang="uk-UA" sz="3200" b="1" smtClean="0"/>
              <a:t>ї. А значить – є робота для волонтерів.</a:t>
            </a:r>
            <a:endParaRPr lang="ru-RU" sz="3200" b="1" smtClean="0"/>
          </a:p>
        </p:txBody>
      </p:sp>
      <p:pic>
        <p:nvPicPr>
          <p:cNvPr id="34818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429000"/>
            <a:ext cx="4038600" cy="3028950"/>
          </a:xfrm>
        </p:spPr>
      </p:pic>
      <p:pic>
        <p:nvPicPr>
          <p:cNvPr id="3481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34290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76250"/>
            <a:ext cx="4008437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644900"/>
            <a:ext cx="40084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50825" y="620713"/>
            <a:ext cx="41052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latin typeface="Calibri" pitchFamily="34" charset="0"/>
              </a:rPr>
              <a:t>Волонтери приймали активну участь у святкуванні у дошкільному відділенні всеукраїнського Дня дошкілля. Підготували святковий концерт, розваги, ігри та конкурси. 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3573463"/>
            <a:ext cx="41370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5219700" y="549275"/>
            <a:ext cx="345598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latin typeface="Calibri" pitchFamily="34" charset="0"/>
              </a:rPr>
              <a:t>Разом з дошкільнятами з </a:t>
            </a:r>
            <a:r>
              <a:rPr lang="uk-UA" sz="3200" b="1"/>
              <a:t>бажанням </a:t>
            </a:r>
            <a:r>
              <a:rPr lang="uk-UA" sz="3200" b="1">
                <a:latin typeface="Calibri" pitchFamily="34" charset="0"/>
              </a:rPr>
              <a:t>ремонтують книги, виготовляють аплікації, картини та об</a:t>
            </a:r>
            <a:r>
              <a:rPr lang="en-US" sz="3200" b="1">
                <a:latin typeface="Calibri" pitchFamily="34" charset="0"/>
              </a:rPr>
              <a:t>’</a:t>
            </a:r>
            <a:r>
              <a:rPr lang="uk-UA" sz="3200" b="1">
                <a:latin typeface="Calibri" pitchFamily="34" charset="0"/>
              </a:rPr>
              <a:t>ємні вироби з паперу, пластиліну та солоного тіста. 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872" y="260648"/>
            <a:ext cx="855003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Допомога поштовому відділенню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3789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</a:t>
            </a:r>
            <a:endParaRPr lang="ru-RU" smtClean="0"/>
          </a:p>
        </p:txBody>
      </p:sp>
      <p:pic>
        <p:nvPicPr>
          <p:cNvPr id="37891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9088" y="3573463"/>
            <a:ext cx="4038600" cy="3028950"/>
          </a:xfrm>
        </p:spPr>
      </p:pic>
      <p:pic>
        <p:nvPicPr>
          <p:cNvPr id="37892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21213" y="3573463"/>
            <a:ext cx="4038600" cy="3028950"/>
          </a:xfrm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319088" y="1341438"/>
            <a:ext cx="85502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Calibri" pitchFamily="34" charset="0"/>
              </a:rPr>
              <a:t>З </a:t>
            </a:r>
            <a:r>
              <a:rPr lang="uk-UA" sz="2400" b="1"/>
              <a:t>бажянням</a:t>
            </a:r>
            <a:r>
              <a:rPr lang="uk-UA" sz="2400" b="1">
                <a:latin typeface="Calibri" pitchFamily="34" charset="0"/>
              </a:rPr>
              <a:t> та цікавістю відвідують волонтери місцеве поштове відділення. сортують газети та журнали, вчаться у працівників пошти виконувати нелегкі,але такі потрібні обов</a:t>
            </a:r>
            <a:r>
              <a:rPr lang="en-US" sz="2400" b="1">
                <a:latin typeface="Calibri" pitchFamily="34" charset="0"/>
              </a:rPr>
              <a:t>’</a:t>
            </a:r>
            <a:r>
              <a:rPr lang="uk-UA" sz="2400" b="1">
                <a:latin typeface="Calibri" pitchFamily="34" charset="0"/>
              </a:rPr>
              <a:t>язки. Та і ветерани полюбляють, коли листи та газети їм приносять волонтери.   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000"/>
          </a:xfrm>
        </p:spPr>
        <p:txBody>
          <a:bodyPr/>
          <a:lstStyle/>
          <a:p>
            <a:pPr eaLnBrk="1" hangingPunct="1"/>
            <a:r>
              <a:rPr lang="uk-UA" b="1" smtClean="0"/>
              <a:t>Сумка листоноші додає упевненості у собі, особливо, коли знаєш, що тебе чекають люди, що ти потрібен!</a:t>
            </a:r>
            <a:endParaRPr lang="ru-RU" b="1" smtClean="0"/>
          </a:p>
        </p:txBody>
      </p:sp>
      <p:pic>
        <p:nvPicPr>
          <p:cNvPr id="3891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644900"/>
            <a:ext cx="4038600" cy="3028950"/>
          </a:xfrm>
        </p:spPr>
      </p:pic>
      <p:pic>
        <p:nvPicPr>
          <p:cNvPr id="38915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6449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611188" y="404813"/>
            <a:ext cx="8208962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400" b="1">
                <a:latin typeface="Calibri" pitchFamily="34" charset="0"/>
              </a:rPr>
              <a:t>                Мета проекту</a:t>
            </a:r>
            <a:r>
              <a:rPr lang="uk-UA" sz="4400">
                <a:latin typeface="Calibri" pitchFamily="34" charset="0"/>
              </a:rPr>
              <a:t>:</a:t>
            </a:r>
          </a:p>
          <a:p>
            <a:pPr algn="ctr"/>
            <a:r>
              <a:rPr lang="uk-UA" sz="2800">
                <a:latin typeface="Calibri" pitchFamily="34" charset="0"/>
              </a:rPr>
              <a:t>Об'єднати  </a:t>
            </a:r>
            <a:r>
              <a:rPr lang="uk-UA" sz="2800"/>
              <a:t>учнів</a:t>
            </a:r>
            <a:r>
              <a:rPr lang="uk-UA" sz="2800">
                <a:latin typeface="Calibri" pitchFamily="34" charset="0"/>
              </a:rPr>
              <a:t>, що прагнуть допомогти собі та іншим, не переймаючись одержанням прибутків,  довести доцільність </a:t>
            </a:r>
            <a:r>
              <a:rPr lang="uk-UA" sz="2800"/>
              <a:t>цієї діяльності та </a:t>
            </a:r>
            <a:r>
              <a:rPr lang="uk-UA" sz="2800">
                <a:latin typeface="Calibri" pitchFamily="34" charset="0"/>
              </a:rPr>
              <a:t>співпрац</a:t>
            </a:r>
            <a:r>
              <a:rPr lang="uk-UA" sz="2800"/>
              <a:t>і з працівниками соціальних служб, які обслуговують жителів села </a:t>
            </a:r>
            <a:r>
              <a:rPr lang="uk-UA" sz="2800">
                <a:latin typeface="Calibri" pitchFamily="34" charset="0"/>
              </a:rPr>
              <a:t>, </a:t>
            </a:r>
            <a:r>
              <a:rPr lang="uk-UA" sz="2800"/>
              <a:t>допомогати вчителям-пенсіонерам закладу та</a:t>
            </a:r>
            <a:r>
              <a:rPr lang="uk-UA" sz="2800">
                <a:latin typeface="Calibri" pitchFamily="34" charset="0"/>
              </a:rPr>
              <a:t> жителям села, які цього потребують,  навчитись  відстоювати  права та свободи громадян,  задоволення їх основних , </a:t>
            </a:r>
            <a:r>
              <a:rPr lang="uk-UA" sz="2800"/>
              <a:t>  </a:t>
            </a:r>
            <a:r>
              <a:rPr lang="uk-UA" sz="2800">
                <a:latin typeface="Calibri" pitchFamily="34" charset="0"/>
              </a:rPr>
              <a:t> культурних, а головне, соціальних інтересів.</a:t>
            </a:r>
          </a:p>
          <a:p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" y="476672"/>
            <a:ext cx="9137438" cy="56323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Робити світ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кращим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Треба вже сьогодні!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Давайте разом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зробимо це!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-41858"/>
            <a:ext cx="7673113" cy="17935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Цілі волонтерського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руху закладу: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127000" y="1765300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 </a:t>
            </a:r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395288" y="1557338"/>
            <a:ext cx="80645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сприяння розвитку волонтерського руху у нашому селі та в Україні;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 задоволення духовних інтересів та потреб учнів;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сприяння соціальному становленню та вдосконаленню індивідуальних якостей та властивостей особистості школяра, відкриття внутрішніх резервів;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виявлення та розвиток організаторських та творчих здібностей, здатності до взаємодопомоги, милосердя;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активна участь у вирішенні суспільних проблем;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співпраця з </a:t>
            </a:r>
            <a:r>
              <a:rPr lang="ru-RU" sz="2000" b="1"/>
              <a:t>ветеранською </a:t>
            </a:r>
            <a:r>
              <a:rPr lang="ru-RU" sz="2000" b="1">
                <a:latin typeface="Calibri" pitchFamily="34" charset="0"/>
              </a:rPr>
              <a:t> організ</a:t>
            </a:r>
            <a:r>
              <a:rPr lang="ru-RU" sz="2000" b="1"/>
              <a:t>ацією</a:t>
            </a:r>
            <a:r>
              <a:rPr lang="ru-RU" sz="2000" b="1">
                <a:latin typeface="Calibri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пошуково-дослідницька діяльність з метою вивчення історії рідної школи та села </a:t>
            </a:r>
            <a:r>
              <a:rPr lang="ru-RU" sz="2000" b="1"/>
              <a:t>з метою збереження історичних відомостей про нашу місцевість, про визначних людей.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>
                <a:latin typeface="Calibri" pitchFamily="34" charset="0"/>
              </a:rPr>
              <a:t> проведення пропагандистської діяльності щодо </a:t>
            </a:r>
            <a:r>
              <a:rPr lang="ru-RU" sz="2000" b="1"/>
              <a:t> </a:t>
            </a:r>
            <a:r>
              <a:rPr lang="ru-RU" sz="2000" b="1">
                <a:latin typeface="Calibri" pitchFamily="34" charset="0"/>
              </a:rPr>
              <a:t> </a:t>
            </a:r>
            <a:r>
              <a:rPr lang="ru-RU" sz="2000" b="1"/>
              <a:t>уважного милосердного ставлення до людей похилого віку, ветеранів праці нашого закладу та місцевого агропромислового та виробничих комплексів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/>
              <a:t>Сприяння благоустою села та збереженню екології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288" y="1655763"/>
            <a:ext cx="4968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3276600" y="2608263"/>
            <a:ext cx="2808288" cy="1800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</a:rPr>
              <a:t>Напрямки роботи волонтерського руху закладу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288" y="823913"/>
            <a:ext cx="3889375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b="1">
                <a:solidFill>
                  <a:schemeClr val="tx1"/>
                </a:solidFill>
              </a:rPr>
              <a:t>Співпраця з ветеранською організацією</a:t>
            </a:r>
            <a:r>
              <a:rPr lang="uk-UA" b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uk-UA" b="1">
                <a:solidFill>
                  <a:schemeClr val="tx1"/>
                </a:solidFill>
              </a:rPr>
              <a:t>Перещепин</a:t>
            </a:r>
            <a:r>
              <a:rPr lang="uk-UA" b="1">
                <a:solidFill>
                  <a:schemeClr val="tx1"/>
                </a:solidFill>
                <a:latin typeface="Arial" charset="0"/>
              </a:rPr>
              <a:t>ської міськради (Перещепине, Малокозирщина, Комінтерн, Свічанівка, Фрунзе)</a:t>
            </a:r>
            <a:endParaRPr lang="ru-RU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2906713"/>
            <a:ext cx="2686050" cy="12430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4941888"/>
            <a:ext cx="3725862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965700"/>
            <a:ext cx="386397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887663"/>
            <a:ext cx="26860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812800"/>
            <a:ext cx="3900488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6"/>
          <p:cNvSpPr txBox="1">
            <a:spLocks noChangeArrowheads="1"/>
          </p:cNvSpPr>
          <p:nvPr/>
        </p:nvSpPr>
        <p:spPr bwMode="auto">
          <a:xfrm>
            <a:off x="6015038" y="3173413"/>
            <a:ext cx="3257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Calibri" pitchFamily="34" charset="0"/>
              </a:rPr>
              <a:t>Допомога поштовому </a:t>
            </a:r>
          </a:p>
          <a:p>
            <a:pPr algn="ctr"/>
            <a:r>
              <a:rPr lang="uk-UA" sz="2000" b="1">
                <a:latin typeface="Calibri" pitchFamily="34" charset="0"/>
              </a:rPr>
              <a:t>відділенню </a:t>
            </a:r>
            <a:endParaRPr lang="ru-RU" sz="2000" b="1">
              <a:latin typeface="Calibri" pitchFamily="34" charset="0"/>
            </a:endParaRPr>
          </a:p>
        </p:txBody>
      </p:sp>
      <p:sp>
        <p:nvSpPr>
          <p:cNvPr id="17418" name="TextBox 7"/>
          <p:cNvSpPr txBox="1">
            <a:spLocks noChangeArrowheads="1"/>
          </p:cNvSpPr>
          <p:nvPr/>
        </p:nvSpPr>
        <p:spPr bwMode="auto">
          <a:xfrm>
            <a:off x="5292725" y="908050"/>
            <a:ext cx="3382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/>
              <a:t>Шефство</a:t>
            </a:r>
            <a:r>
              <a:rPr lang="uk-UA" sz="2000" b="1">
                <a:latin typeface="Calibri" pitchFamily="34" charset="0"/>
              </a:rPr>
              <a:t> та тісна співпраця</a:t>
            </a:r>
            <a:r>
              <a:rPr lang="uk-UA" sz="2000" b="1"/>
              <a:t> </a:t>
            </a:r>
            <a:r>
              <a:rPr lang="uk-UA" sz="2000" b="1">
                <a:latin typeface="Calibri" pitchFamily="34" charset="0"/>
              </a:rPr>
              <a:t>з дошкільним відділенням</a:t>
            </a:r>
            <a:endParaRPr lang="ru-RU" sz="2000" b="1">
              <a:latin typeface="Calibri" pitchFamily="34" charset="0"/>
            </a:endParaRPr>
          </a:p>
        </p:txBody>
      </p:sp>
      <p:sp>
        <p:nvSpPr>
          <p:cNvPr id="17419" name="TextBox 8"/>
          <p:cNvSpPr txBox="1">
            <a:spLocks noChangeArrowheads="1"/>
          </p:cNvSpPr>
          <p:nvPr/>
        </p:nvSpPr>
        <p:spPr bwMode="auto">
          <a:xfrm>
            <a:off x="271463" y="3184525"/>
            <a:ext cx="2890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000" b="1">
                <a:latin typeface="Calibri" pitchFamily="34" charset="0"/>
              </a:rPr>
              <a:t>Благоустрій території</a:t>
            </a:r>
          </a:p>
          <a:p>
            <a:pPr algn="ctr"/>
            <a:r>
              <a:rPr lang="uk-UA" sz="2000" b="1">
                <a:latin typeface="Calibri" pitchFamily="34" charset="0"/>
              </a:rPr>
              <a:t>увесняно-осінній період</a:t>
            </a:r>
            <a:endParaRPr lang="ru-RU" sz="2000" b="1">
              <a:latin typeface="Calibri" pitchFamily="34" charset="0"/>
            </a:endParaRPr>
          </a:p>
        </p:txBody>
      </p:sp>
      <p:sp>
        <p:nvSpPr>
          <p:cNvPr id="17420" name="TextBox 9"/>
          <p:cNvSpPr txBox="1">
            <a:spLocks noChangeArrowheads="1"/>
          </p:cNvSpPr>
          <p:nvPr/>
        </p:nvSpPr>
        <p:spPr bwMode="auto">
          <a:xfrm>
            <a:off x="554038" y="5084763"/>
            <a:ext cx="34702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b="1">
                <a:latin typeface="Calibri" pitchFamily="34" charset="0"/>
              </a:rPr>
              <a:t>Шефство над Меморіалом слави</a:t>
            </a:r>
          </a:p>
          <a:p>
            <a:pPr algn="ctr"/>
            <a:r>
              <a:rPr lang="uk-UA" b="1">
                <a:latin typeface="Calibri" pitchFamily="34" charset="0"/>
              </a:rPr>
              <a:t>та </a:t>
            </a:r>
            <a:r>
              <a:rPr lang="uk-UA" b="1"/>
              <a:t>місцем поховання </a:t>
            </a:r>
            <a:r>
              <a:rPr lang="uk-UA" b="1">
                <a:latin typeface="Calibri" pitchFamily="34" charset="0"/>
              </a:rPr>
              <a:t> </a:t>
            </a:r>
            <a:r>
              <a:rPr lang="uk-UA" b="1"/>
              <a:t> </a:t>
            </a:r>
            <a:r>
              <a:rPr lang="uk-UA" b="1">
                <a:latin typeface="Calibri" pitchFamily="34" charset="0"/>
              </a:rPr>
              <a:t> </a:t>
            </a:r>
          </a:p>
          <a:p>
            <a:pPr algn="ctr"/>
            <a:r>
              <a:rPr lang="uk-UA" b="1"/>
              <a:t> </a:t>
            </a:r>
            <a:r>
              <a:rPr lang="uk-UA" b="1">
                <a:latin typeface="Calibri" pitchFamily="34" charset="0"/>
              </a:rPr>
              <a:t> жертв голодомору</a:t>
            </a:r>
            <a:endParaRPr lang="ru-RU" b="1">
              <a:latin typeface="Calibri" pitchFamily="34" charset="0"/>
            </a:endParaRPr>
          </a:p>
        </p:txBody>
      </p:sp>
      <p:sp>
        <p:nvSpPr>
          <p:cNvPr id="17421" name="TextBox 10"/>
          <p:cNvSpPr txBox="1">
            <a:spLocks noChangeArrowheads="1"/>
          </p:cNvSpPr>
          <p:nvPr/>
        </p:nvSpPr>
        <p:spPr bwMode="auto">
          <a:xfrm>
            <a:off x="5024438" y="4987925"/>
            <a:ext cx="4003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b="1">
                <a:latin typeface="Calibri" pitchFamily="34" charset="0"/>
              </a:rPr>
              <a:t>Співпраця з військовим комісаріатом,</a:t>
            </a:r>
          </a:p>
          <a:p>
            <a:pPr algn="ctr"/>
            <a:r>
              <a:rPr lang="uk-UA" b="1">
                <a:latin typeface="Calibri" pitchFamily="34" charset="0"/>
              </a:rPr>
              <a:t>щодо відновлення прізвищ людей, </a:t>
            </a:r>
          </a:p>
          <a:p>
            <a:pPr algn="ctr"/>
            <a:r>
              <a:rPr lang="uk-UA" b="1">
                <a:latin typeface="Calibri" pitchFamily="34" charset="0"/>
              </a:rPr>
              <a:t>які приймали участь у визволенні  </a:t>
            </a:r>
          </a:p>
          <a:p>
            <a:pPr algn="ctr"/>
            <a:r>
              <a:rPr lang="uk-UA" b="1">
                <a:latin typeface="Calibri" pitchFamily="34" charset="0"/>
              </a:rPr>
              <a:t>Малокозирщини, Перещепине </a:t>
            </a:r>
            <a:endParaRPr lang="ru-RU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952" y="332656"/>
            <a:ext cx="80842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Шляхи реалізації проекту: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79388" y="1412875"/>
            <a:ext cx="85693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/>
              <a:t>Удосконалити і урізноманітнити напрямки волонтерської роботи </a:t>
            </a:r>
            <a:r>
              <a:rPr lang="ru-RU" sz="2400" b="1">
                <a:latin typeface="Calibri" pitchFamily="34" charset="0"/>
              </a:rPr>
              <a:t>, розкрити і втілити творчий потенціал молоді, а її соціальний ресурс вважати однією з найважливіших основ модернізації суспільства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>
                <a:latin typeface="Calibri" pitchFamily="34" charset="0"/>
              </a:rPr>
              <a:t>необхідність посиленої уваги </a:t>
            </a:r>
            <a:r>
              <a:rPr lang="ru-RU" sz="2400" b="1"/>
              <a:t>до людей похилого віку, ветеранів праці, ветеранів війни.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>
                <a:latin typeface="Calibri" pitchFamily="34" charset="0"/>
              </a:rPr>
              <a:t>розуміння в суспільстві ідеї </a:t>
            </a:r>
            <a:r>
              <a:rPr lang="ru-RU" sz="2400" b="1"/>
              <a:t> виховання молоді на прикладах милосердя, співчуття</a:t>
            </a:r>
            <a:r>
              <a:rPr lang="ru-RU" sz="2400" b="1">
                <a:latin typeface="Calibri" pitchFamily="34" charset="0"/>
              </a:rPr>
              <a:t>,</a:t>
            </a:r>
            <a:r>
              <a:rPr lang="ru-RU" sz="2400" b="1"/>
              <a:t>співучасті</a:t>
            </a:r>
            <a:r>
              <a:rPr lang="ru-RU" sz="2400" b="1">
                <a:latin typeface="Calibri" pitchFamily="34" charset="0"/>
              </a:rPr>
              <a:t> </a:t>
            </a:r>
            <a:r>
              <a:rPr lang="ru-RU" sz="2400" b="1"/>
              <a:t> як одне</a:t>
            </a:r>
            <a:r>
              <a:rPr lang="ru-RU" sz="2400" b="1">
                <a:latin typeface="Calibri" pitchFamily="34" charset="0"/>
              </a:rPr>
              <a:t> з принципових питань </a:t>
            </a:r>
            <a:r>
              <a:rPr lang="ru-RU" sz="2400" b="1"/>
              <a:t> розвитку молодіжного державного руху.</a:t>
            </a:r>
            <a:r>
              <a:rPr lang="ru-RU" sz="24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412875"/>
          <a:ext cx="8713788" cy="5186363"/>
        </p:xfrm>
        <a:graphic>
          <a:graphicData uri="http://schemas.openxmlformats.org/drawingml/2006/table">
            <a:tbl>
              <a:tblPr/>
              <a:tblGrid>
                <a:gridCol w="458788"/>
                <a:gridCol w="6191250"/>
                <a:gridCol w="1298575"/>
                <a:gridCol w="765175"/>
              </a:tblGrid>
              <a:tr h="85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№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з/п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Зміст заходів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Відповідальні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Дата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1.Засідання ради старшокласників.Розподіл обов’язків між членами волонтерської групи школи.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2.Конкурс на кращу волонтерську емблему.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вересень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 «Правила внутрішнього розпорядку школи-обов’язкові для всіх»- волонтерські рейди.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 Правова доба в школі „Захист прав і правова допомога”. Волонтерські рейди на перервах.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охорони правучнів 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вересень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1.Екологічні рейди „Шкільне подвір’я ”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2.Проведення та організація благодійного ярмарку.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жовтень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1.1 жовтня – Міжнародний день людей похилого віку. Акції милосердя. Відвідування ветеранів.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2.Підготовка та проведення «Дня спорту та здоров’я».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фізкультури та спорту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жовтень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Профілактика правопорушень серед учнівської молоді „Дія алкоголю та нікотину на організм людини” (волонтерські тренінги для учнів середньої школи ).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охорони прав учнів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листопад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Надання допомоги 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дошкільному віділенню Малокозирщанського НВК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2.Надання допомоги поштовому відділенню та листоношам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листопад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Контроль за запізненням учнів на уроки . Волонтерські рейди.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2.Благоустрій дворів ветеранів  у осінньо-весняний період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протягом року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Волонтерська акція « Допомога дітям із д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ошкільного відділення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». Волонтерська акція «Новорічні подарунки від Миколая дітям д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ошкільного відділення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».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грудень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1.Прибирання території місцевого цвинтарю,де поховані жертви голодомору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2.Шефство над Меморіалом слави 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3.Співпраця з військовим комісаріатом з відновлення прізвищ людей, що приймали участь у визволенні нашого краю.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Протягом року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1.Благодійний концерт «Допомога сиротам»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2.Екологічні рейди. Акція «Птахи - наші друзі». Виготовлення шпаківень 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березень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1.Акція «Чистий берег -жива вода».Прибирання території лугопарку.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2.Відвідування д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ошкільного  відділення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3. Екологічні рейди «Ми – за чистоту вулиць»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квітень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Акція „Пам’ять” (вшановування жертв війни 1941-1945 років) - запрошення на святковий концерт.</a:t>
                      </a:r>
                      <a:b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</a:b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Відвідування ветеранів на дому, надання посильної допомоги. Акція «Ветеран живе поруч».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Радник з волонтерського руху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травень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086" marR="16086" marT="9192" marB="9192"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529" name="Прямоугольник 4"/>
          <p:cNvSpPr>
            <a:spLocks noChangeArrowheads="1"/>
          </p:cNvSpPr>
          <p:nvPr/>
        </p:nvSpPr>
        <p:spPr bwMode="auto">
          <a:xfrm>
            <a:off x="323850" y="404813"/>
            <a:ext cx="86407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План роботи шкільного волонтерського руху на 2012-2013н.рік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250825" y="333375"/>
            <a:ext cx="8424863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latin typeface="Calibri" pitchFamily="34" charset="0"/>
              </a:rPr>
              <a:t>Очікувані результати</a:t>
            </a:r>
          </a:p>
          <a:p>
            <a:r>
              <a:rPr lang="ru-RU" sz="2800" b="1">
                <a:latin typeface="Calibri" pitchFamily="34" charset="0"/>
              </a:rPr>
              <a:t>•Розвиток волонтерського руху.</a:t>
            </a:r>
          </a:p>
          <a:p>
            <a:r>
              <a:rPr lang="ru-RU" sz="2800" b="1">
                <a:latin typeface="Calibri" pitchFamily="34" charset="0"/>
              </a:rPr>
              <a:t>•Перетворення учнів з об'єктів виховного впливу на суб'єкти виховної діяльності.</a:t>
            </a:r>
          </a:p>
          <a:p>
            <a:r>
              <a:rPr lang="ru-RU" sz="2800" b="1">
                <a:latin typeface="Calibri" pitchFamily="34" charset="0"/>
              </a:rPr>
              <a:t>•Функціонування волонтерських загонів на базі школи.</a:t>
            </a:r>
          </a:p>
          <a:p>
            <a:r>
              <a:rPr lang="ru-RU" sz="2800" b="1">
                <a:latin typeface="Calibri" pitchFamily="34" charset="0"/>
              </a:rPr>
              <a:t>•Набуття учнями таких моральних цінностей як милосердя, толерантність, бажання допомогти ближньому.</a:t>
            </a:r>
          </a:p>
          <a:p>
            <a:r>
              <a:rPr lang="ru-RU" sz="2800" b="1">
                <a:latin typeface="Calibri" pitchFamily="34" charset="0"/>
              </a:rPr>
              <a:t>•Створення здорового мікроклімату в школі, активізація процесу згуртування учнівського колективу.</a:t>
            </a:r>
          </a:p>
          <a:p>
            <a:r>
              <a:rPr lang="ru-RU" sz="2800" b="1">
                <a:latin typeface="Calibri" pitchFamily="34" charset="0"/>
              </a:rPr>
              <a:t>•Розвиток життєтворчості учнів.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404813"/>
            <a:ext cx="8569325" cy="6032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latin typeface="+mn-lt"/>
              </a:rPr>
              <a:t>Етапи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реалізації</a:t>
            </a:r>
            <a:r>
              <a:rPr lang="ru-RU" b="1" dirty="0">
                <a:latin typeface="+mn-lt"/>
              </a:rPr>
              <a:t> проекту: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1. </a:t>
            </a:r>
            <a:r>
              <a:rPr lang="ru-RU" sz="1600" b="1" dirty="0" err="1">
                <a:latin typeface="+mn-lt"/>
              </a:rPr>
              <a:t>Діагностико-концептуальний</a:t>
            </a:r>
            <a:r>
              <a:rPr lang="ru-RU" sz="1600" b="1" dirty="0">
                <a:latin typeface="+mn-lt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Опрацювання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літератури</a:t>
            </a:r>
            <a:r>
              <a:rPr lang="ru-RU" sz="1400" b="1" dirty="0">
                <a:latin typeface="+mn-lt"/>
              </a:rPr>
              <a:t> з </a:t>
            </a:r>
            <a:r>
              <a:rPr lang="ru-RU" sz="1400" b="1" dirty="0" err="1">
                <a:latin typeface="+mn-lt"/>
              </a:rPr>
              <a:t>даної</a:t>
            </a:r>
            <a:r>
              <a:rPr lang="ru-RU" sz="1400" b="1" dirty="0">
                <a:latin typeface="+mn-lt"/>
              </a:rPr>
              <a:t> теми.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Проведення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учнівських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зборів</a:t>
            </a:r>
            <a:r>
              <a:rPr lang="ru-RU" sz="1400" b="1" dirty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2. </a:t>
            </a:r>
            <a:r>
              <a:rPr lang="ru-RU" sz="1600" b="1" dirty="0" err="1">
                <a:latin typeface="+mn-lt"/>
              </a:rPr>
              <a:t>Організаційний</a:t>
            </a:r>
            <a:r>
              <a:rPr lang="ru-RU" sz="1600" b="1" dirty="0">
                <a:latin typeface="+mn-lt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Закріплення</a:t>
            </a:r>
            <a:r>
              <a:rPr lang="ru-RU" sz="1400" b="1" dirty="0">
                <a:latin typeface="+mn-lt"/>
              </a:rPr>
              <a:t> за  </a:t>
            </a:r>
            <a:r>
              <a:rPr lang="ru-RU" sz="1400" b="1" dirty="0" err="1">
                <a:latin typeface="+mn-lt"/>
              </a:rPr>
              <a:t>волонтерським</a:t>
            </a:r>
            <a:r>
              <a:rPr lang="ru-RU" sz="1400" b="1" dirty="0">
                <a:latin typeface="+mn-lt"/>
              </a:rPr>
              <a:t> загоном </a:t>
            </a:r>
            <a:r>
              <a:rPr lang="ru-RU" sz="1400" b="1" dirty="0" err="1">
                <a:latin typeface="+mn-lt"/>
              </a:rPr>
              <a:t>літніх</a:t>
            </a:r>
            <a:r>
              <a:rPr lang="ru-RU" sz="1400" b="1" dirty="0">
                <a:latin typeface="+mn-lt"/>
              </a:rPr>
              <a:t> людей, </a:t>
            </a:r>
            <a:r>
              <a:rPr lang="ru-RU" sz="1400" b="1" dirty="0" err="1">
                <a:latin typeface="+mn-lt"/>
              </a:rPr>
              <a:t>інвалідів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ветеранів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Великої</a:t>
            </a:r>
            <a:r>
              <a:rPr lang="ru-RU" sz="14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                       </a:t>
            </a:r>
            <a:r>
              <a:rPr lang="ru-RU" sz="1400" b="1" dirty="0" err="1">
                <a:latin typeface="+mn-lt"/>
              </a:rPr>
              <a:t>Вітчизняної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війни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що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потребують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допомоги</a:t>
            </a:r>
            <a:r>
              <a:rPr lang="ru-RU" sz="1400" b="1" dirty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Проведення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круглих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столів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диспутів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обговорення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даної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проблеми</a:t>
            </a:r>
            <a:r>
              <a:rPr lang="ru-RU" sz="1400" b="1" dirty="0">
                <a:latin typeface="+mn-lt"/>
              </a:rPr>
              <a:t> на </a:t>
            </a:r>
            <a:r>
              <a:rPr lang="ru-RU" sz="1400" b="1" dirty="0" err="1">
                <a:latin typeface="+mn-lt"/>
              </a:rPr>
              <a:t>засіданнях</a:t>
            </a:r>
            <a:r>
              <a:rPr lang="ru-RU" sz="1400" b="1" dirty="0">
                <a:latin typeface="+mn-lt"/>
              </a:rPr>
              <a:t> Ради </a:t>
            </a:r>
            <a:r>
              <a:rPr lang="ru-RU" sz="1400" b="1" dirty="0" err="1">
                <a:latin typeface="+mn-lt"/>
              </a:rPr>
              <a:t>школи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Створення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волонтерських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загонів</a:t>
            </a:r>
            <a:r>
              <a:rPr lang="ru-RU" sz="1400" b="1" dirty="0">
                <a:latin typeface="+mn-lt"/>
              </a:rPr>
              <a:t> на </a:t>
            </a:r>
            <a:r>
              <a:rPr lang="ru-RU" sz="1400" b="1" dirty="0" err="1">
                <a:latin typeface="+mn-lt"/>
              </a:rPr>
              <a:t>базі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класних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колективів</a:t>
            </a:r>
            <a:r>
              <a:rPr lang="ru-RU" sz="1400" b="1" dirty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Систематизація</a:t>
            </a:r>
            <a:r>
              <a:rPr lang="ru-RU" sz="1400" b="1" dirty="0">
                <a:latin typeface="+mn-lt"/>
              </a:rPr>
              <a:t> та </a:t>
            </a:r>
            <a:r>
              <a:rPr lang="ru-RU" sz="1400" b="1" dirty="0" err="1">
                <a:latin typeface="+mn-lt"/>
              </a:rPr>
              <a:t>оформлення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отриманого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матеріалу</a:t>
            </a:r>
            <a:r>
              <a:rPr lang="ru-RU" sz="1400" b="1" dirty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3. </a:t>
            </a:r>
            <a:r>
              <a:rPr lang="ru-RU" sz="1600" b="1" dirty="0" err="1">
                <a:latin typeface="+mn-lt"/>
              </a:rPr>
              <a:t>Практичний</a:t>
            </a:r>
            <a:r>
              <a:rPr lang="ru-RU" sz="1600" b="1" dirty="0">
                <a:latin typeface="+mn-lt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Організація</a:t>
            </a:r>
            <a:r>
              <a:rPr lang="ru-RU" sz="1400" b="1" dirty="0">
                <a:latin typeface="+mn-lt"/>
              </a:rPr>
              <a:t> та </a:t>
            </a:r>
            <a:r>
              <a:rPr lang="ru-RU" sz="1400" b="1" dirty="0" err="1">
                <a:latin typeface="+mn-lt"/>
              </a:rPr>
              <a:t>проведення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операції</a:t>
            </a:r>
            <a:r>
              <a:rPr lang="ru-RU" sz="1400" b="1" dirty="0">
                <a:latin typeface="+mn-lt"/>
              </a:rPr>
              <a:t> "</a:t>
            </a:r>
            <a:r>
              <a:rPr lang="ru-RU" sz="1400" b="1" dirty="0" err="1">
                <a:latin typeface="+mn-lt"/>
              </a:rPr>
              <a:t>Милосердя</a:t>
            </a:r>
            <a:r>
              <a:rPr lang="ru-RU" sz="1400" b="1" dirty="0">
                <a:latin typeface="+mn-lt"/>
              </a:rPr>
              <a:t>", "Ветеран </a:t>
            </a:r>
            <a:r>
              <a:rPr lang="ru-RU" sz="1400" b="1" dirty="0" err="1">
                <a:latin typeface="+mn-lt"/>
              </a:rPr>
              <a:t>живе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поруч</a:t>
            </a:r>
            <a:r>
              <a:rPr lang="ru-RU" sz="1400" b="1" dirty="0">
                <a:latin typeface="+mn-lt"/>
              </a:rPr>
              <a:t>" (листопад)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Організація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посильної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допомоги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літнім</a:t>
            </a:r>
            <a:r>
              <a:rPr lang="ru-RU" sz="1400" b="1" dirty="0">
                <a:latin typeface="+mn-lt"/>
              </a:rPr>
              <a:t> людям (</a:t>
            </a:r>
            <a:r>
              <a:rPr lang="ru-RU" sz="1400" b="1" dirty="0" err="1">
                <a:latin typeface="+mn-lt"/>
              </a:rPr>
              <a:t>протягом</a:t>
            </a:r>
            <a:r>
              <a:rPr lang="ru-RU" sz="1400" b="1" dirty="0">
                <a:latin typeface="+mn-lt"/>
              </a:rPr>
              <a:t> року)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Співпраця</a:t>
            </a:r>
            <a:r>
              <a:rPr lang="ru-RU" sz="1400" b="1" dirty="0">
                <a:latin typeface="+mn-lt"/>
              </a:rPr>
              <a:t> з </a:t>
            </a:r>
            <a:r>
              <a:rPr lang="ru-RU" sz="1400" b="1" dirty="0" err="1">
                <a:latin typeface="+mn-lt"/>
              </a:rPr>
              <a:t>військовим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комісаріатом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щодо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відновлення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прізвищ</a:t>
            </a:r>
            <a:r>
              <a:rPr lang="ru-RU" sz="1400" b="1" dirty="0">
                <a:latin typeface="+mn-lt"/>
              </a:rPr>
              <a:t> людей, </a:t>
            </a:r>
            <a:r>
              <a:rPr lang="ru-RU" sz="1400" b="1" dirty="0" err="1">
                <a:latin typeface="+mn-lt"/>
              </a:rPr>
              <a:t>які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приймали</a:t>
            </a:r>
            <a:r>
              <a:rPr lang="ru-RU" sz="1400" b="1" dirty="0">
                <a:latin typeface="+mn-lt"/>
              </a:rPr>
              <a:t> участь 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                       </a:t>
            </a:r>
            <a:r>
              <a:rPr lang="ru-RU" sz="1400" b="1" dirty="0" err="1">
                <a:latin typeface="+mn-lt"/>
              </a:rPr>
              <a:t>визволенні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Малокозирщини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Комінтерну</a:t>
            </a:r>
            <a:r>
              <a:rPr lang="ru-RU" sz="1400" b="1" dirty="0">
                <a:latin typeface="+mn-lt"/>
              </a:rPr>
              <a:t>, Перещепине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Акція</a:t>
            </a:r>
            <a:r>
              <a:rPr lang="ru-RU" sz="1400" b="1" dirty="0">
                <a:latin typeface="+mn-lt"/>
              </a:rPr>
              <a:t> "</a:t>
            </a:r>
            <a:r>
              <a:rPr lang="ru-RU" sz="1400" b="1" dirty="0" err="1">
                <a:latin typeface="+mn-lt"/>
              </a:rPr>
              <a:t>прокидаємо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доріжки</a:t>
            </a:r>
            <a:r>
              <a:rPr lang="ru-RU" sz="1400" b="1" dirty="0">
                <a:latin typeface="+mn-lt"/>
              </a:rPr>
              <a:t> на </a:t>
            </a:r>
            <a:r>
              <a:rPr lang="ru-RU" sz="1400" b="1" dirty="0" err="1">
                <a:latin typeface="+mn-lt"/>
              </a:rPr>
              <a:t>подвір'ї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ветеранів</a:t>
            </a:r>
            <a:r>
              <a:rPr lang="ru-RU" sz="1400" b="1" dirty="0">
                <a:latin typeface="+mn-lt"/>
              </a:rPr>
              <a:t>" (</a:t>
            </a:r>
            <a:r>
              <a:rPr lang="ru-RU" sz="1400" b="1" dirty="0" err="1">
                <a:latin typeface="+mn-lt"/>
              </a:rPr>
              <a:t>січень</a:t>
            </a:r>
            <a:r>
              <a:rPr lang="ru-RU" sz="1400" b="1" dirty="0">
                <a:latin typeface="+mn-lt"/>
              </a:rPr>
              <a:t> - </a:t>
            </a:r>
            <a:r>
              <a:rPr lang="ru-RU" sz="1400" b="1" dirty="0" err="1">
                <a:latin typeface="+mn-lt"/>
              </a:rPr>
              <a:t>лютий</a:t>
            </a:r>
            <a:r>
              <a:rPr lang="ru-RU" sz="1400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Привітання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ветеранів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Великої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Вітчизняної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війни</a:t>
            </a:r>
            <a:r>
              <a:rPr lang="ru-RU" sz="1400" b="1" dirty="0">
                <a:latin typeface="+mn-lt"/>
              </a:rPr>
              <a:t> з Днем </a:t>
            </a:r>
            <a:r>
              <a:rPr lang="ru-RU" sz="1400" b="1" dirty="0" err="1">
                <a:latin typeface="+mn-lt"/>
              </a:rPr>
              <a:t>Захисника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Вітчизни</a:t>
            </a:r>
            <a:r>
              <a:rPr lang="ru-RU" sz="1400" b="1" dirty="0">
                <a:latin typeface="+mn-lt"/>
              </a:rPr>
              <a:t> (23 лютого)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Загальношкільна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лінійка</a:t>
            </a:r>
            <a:r>
              <a:rPr lang="ru-RU" sz="1400" b="1" dirty="0">
                <a:latin typeface="+mn-lt"/>
              </a:rPr>
              <a:t> до Дня </a:t>
            </a:r>
            <a:r>
              <a:rPr lang="ru-RU" sz="1400" b="1" dirty="0" err="1">
                <a:latin typeface="+mn-lt"/>
              </a:rPr>
              <a:t>виведення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військ</a:t>
            </a:r>
            <a:r>
              <a:rPr lang="ru-RU" sz="1400" b="1" dirty="0">
                <a:latin typeface="+mn-lt"/>
              </a:rPr>
              <a:t> з </a:t>
            </a:r>
            <a:r>
              <a:rPr lang="ru-RU" sz="1400" b="1" dirty="0" err="1">
                <a:latin typeface="+mn-lt"/>
              </a:rPr>
              <a:t>Афганістану</a:t>
            </a:r>
            <a:r>
              <a:rPr lang="ru-RU" sz="1400" b="1" dirty="0">
                <a:latin typeface="+mn-lt"/>
              </a:rPr>
              <a:t> (15 лютого)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Операція</a:t>
            </a:r>
            <a:r>
              <a:rPr lang="ru-RU" sz="1400" b="1" dirty="0">
                <a:latin typeface="+mn-lt"/>
              </a:rPr>
              <a:t> "</a:t>
            </a:r>
            <a:r>
              <a:rPr lang="ru-RU" sz="1400" b="1" dirty="0" err="1">
                <a:latin typeface="+mn-lt"/>
              </a:rPr>
              <a:t>Милосердя</a:t>
            </a:r>
            <a:r>
              <a:rPr lang="ru-RU" sz="1400" b="1" dirty="0">
                <a:latin typeface="+mn-lt"/>
              </a:rPr>
              <a:t>" - </a:t>
            </a:r>
            <a:r>
              <a:rPr lang="ru-RU" sz="1400" b="1" dirty="0" err="1">
                <a:latin typeface="+mn-lt"/>
              </a:rPr>
              <a:t>прибирання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подвір'я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ветеранів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Великої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Вітчизниної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війни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інвалідів</a:t>
            </a:r>
            <a:r>
              <a:rPr lang="ru-RU" sz="1400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                      (</a:t>
            </a:r>
            <a:r>
              <a:rPr lang="ru-RU" sz="1400" b="1" dirty="0" err="1">
                <a:latin typeface="+mn-lt"/>
              </a:rPr>
              <a:t>квітень</a:t>
            </a:r>
            <a:r>
              <a:rPr lang="ru-RU" sz="1400" b="1" dirty="0">
                <a:latin typeface="+mn-lt"/>
              </a:rPr>
              <a:t> – </a:t>
            </a:r>
            <a:r>
              <a:rPr lang="ru-RU" sz="1400" b="1" dirty="0" err="1">
                <a:latin typeface="+mn-lt"/>
              </a:rPr>
              <a:t>травень</a:t>
            </a:r>
            <a:r>
              <a:rPr lang="ru-RU" sz="1400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Участь у </a:t>
            </a:r>
            <a:r>
              <a:rPr lang="ru-RU" sz="1400" b="1" dirty="0" err="1">
                <a:latin typeface="+mn-lt"/>
              </a:rPr>
              <a:t>місячнику</a:t>
            </a:r>
            <a:r>
              <a:rPr lang="ru-RU" sz="1400" b="1" dirty="0">
                <a:latin typeface="+mn-lt"/>
              </a:rPr>
              <a:t> благоустрою та </a:t>
            </a:r>
            <a:r>
              <a:rPr lang="ru-RU" sz="1400" b="1" dirty="0" err="1">
                <a:latin typeface="+mn-lt"/>
              </a:rPr>
              <a:t>озеленення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території</a:t>
            </a:r>
            <a:r>
              <a:rPr lang="ru-RU" sz="1400" b="1" dirty="0">
                <a:latin typeface="+mn-lt"/>
              </a:rPr>
              <a:t> (</a:t>
            </a:r>
            <a:r>
              <a:rPr lang="ru-RU" sz="1400" b="1" dirty="0" err="1">
                <a:latin typeface="+mn-lt"/>
              </a:rPr>
              <a:t>квітень</a:t>
            </a:r>
            <a:r>
              <a:rPr lang="ru-RU" sz="1400" b="1" dirty="0">
                <a:latin typeface="+mn-lt"/>
              </a:rPr>
              <a:t> - </a:t>
            </a:r>
            <a:r>
              <a:rPr lang="ru-RU" sz="1400" b="1" dirty="0" err="1">
                <a:latin typeface="+mn-lt"/>
              </a:rPr>
              <a:t>травень</a:t>
            </a:r>
            <a:r>
              <a:rPr lang="ru-RU" sz="1400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Впорядкування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цвинтаря</a:t>
            </a:r>
            <a:r>
              <a:rPr lang="ru-RU" sz="1400" b="1" dirty="0">
                <a:latin typeface="+mn-lt"/>
              </a:rPr>
              <a:t>, де </a:t>
            </a:r>
            <a:r>
              <a:rPr lang="ru-RU" sz="1400" b="1" dirty="0" err="1">
                <a:latin typeface="+mn-lt"/>
              </a:rPr>
              <a:t>поховані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жертви</a:t>
            </a:r>
            <a:r>
              <a:rPr lang="ru-RU" sz="1400" b="1" dirty="0">
                <a:latin typeface="+mn-lt"/>
              </a:rPr>
              <a:t> голодомору , </a:t>
            </a:r>
            <a:r>
              <a:rPr lang="ru-RU" sz="1400" b="1" dirty="0" err="1">
                <a:latin typeface="+mn-lt"/>
              </a:rPr>
              <a:t>Меморіалу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слави</a:t>
            </a:r>
            <a:r>
              <a:rPr lang="ru-RU" sz="1400" b="1" dirty="0">
                <a:latin typeface="+mn-lt"/>
              </a:rPr>
              <a:t>  на </a:t>
            </a:r>
            <a:r>
              <a:rPr lang="ru-RU" sz="1400" b="1" dirty="0" err="1">
                <a:latin typeface="+mn-lt"/>
              </a:rPr>
              <a:t>території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                       (</a:t>
            </a:r>
            <a:r>
              <a:rPr lang="ru-RU" sz="1400" b="1" dirty="0" err="1">
                <a:latin typeface="+mn-lt"/>
              </a:rPr>
              <a:t>травень</a:t>
            </a:r>
            <a:r>
              <a:rPr lang="ru-RU" sz="1400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Конкурс на </a:t>
            </a:r>
            <a:r>
              <a:rPr lang="ru-RU" sz="1400" b="1" dirty="0" err="1">
                <a:latin typeface="+mn-lt"/>
              </a:rPr>
              <a:t>кращу</a:t>
            </a:r>
            <a:r>
              <a:rPr lang="ru-RU" sz="1400" b="1" dirty="0">
                <a:latin typeface="+mn-lt"/>
              </a:rPr>
              <a:t> </a:t>
            </a:r>
            <a:r>
              <a:rPr lang="ru-RU" sz="1400" b="1" dirty="0" err="1">
                <a:latin typeface="+mn-lt"/>
              </a:rPr>
              <a:t>листівку</a:t>
            </a:r>
            <a:r>
              <a:rPr lang="ru-RU" sz="1400" b="1" dirty="0">
                <a:latin typeface="+mn-lt"/>
              </a:rPr>
              <a:t> до Дня Перемоги (</a:t>
            </a:r>
            <a:r>
              <a:rPr lang="ru-RU" sz="1400" b="1" dirty="0" err="1">
                <a:latin typeface="+mn-lt"/>
              </a:rPr>
              <a:t>травень</a:t>
            </a:r>
            <a:r>
              <a:rPr lang="ru-RU" sz="1400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•	</a:t>
            </a:r>
            <a:r>
              <a:rPr lang="ru-RU" sz="1400" b="1" dirty="0" err="1">
                <a:latin typeface="+mn-lt"/>
              </a:rPr>
              <a:t>Святковий</a:t>
            </a:r>
            <a:r>
              <a:rPr lang="ru-RU" sz="1400" b="1" dirty="0">
                <a:latin typeface="+mn-lt"/>
              </a:rPr>
              <a:t> концерт до Дня Перемоги "</a:t>
            </a:r>
            <a:r>
              <a:rPr lang="ru-RU" sz="1400" b="1" dirty="0" err="1">
                <a:latin typeface="+mn-lt"/>
              </a:rPr>
              <a:t>Ніхто</a:t>
            </a:r>
            <a:r>
              <a:rPr lang="ru-RU" sz="1400" b="1" dirty="0">
                <a:latin typeface="+mn-lt"/>
              </a:rPr>
              <a:t> не </a:t>
            </a:r>
            <a:r>
              <a:rPr lang="ru-RU" sz="1400" b="1" dirty="0" err="1">
                <a:latin typeface="+mn-lt"/>
              </a:rPr>
              <a:t>забутий</a:t>
            </a:r>
            <a:r>
              <a:rPr lang="ru-RU" sz="1400" b="1" dirty="0">
                <a:latin typeface="+mn-lt"/>
              </a:rPr>
              <a:t>, </a:t>
            </a:r>
            <a:r>
              <a:rPr lang="ru-RU" sz="1400" b="1" dirty="0" err="1">
                <a:latin typeface="+mn-lt"/>
              </a:rPr>
              <a:t>ніщо</a:t>
            </a:r>
            <a:r>
              <a:rPr lang="ru-RU" sz="1400" b="1" dirty="0">
                <a:latin typeface="+mn-lt"/>
              </a:rPr>
              <a:t> не </a:t>
            </a:r>
            <a:r>
              <a:rPr lang="ru-RU" sz="1400" b="1" dirty="0" err="1">
                <a:latin typeface="+mn-lt"/>
              </a:rPr>
              <a:t>забуте</a:t>
            </a:r>
            <a:r>
              <a:rPr lang="ru-RU" sz="1400" b="1" dirty="0">
                <a:latin typeface="+mn-lt"/>
              </a:rPr>
              <a:t>" (</a:t>
            </a:r>
            <a:r>
              <a:rPr lang="ru-RU" sz="1400" b="1" dirty="0" err="1">
                <a:latin typeface="+mn-lt"/>
              </a:rPr>
              <a:t>травень</a:t>
            </a:r>
            <a:r>
              <a:rPr lang="ru-RU" sz="1400" b="1" dirty="0">
                <a:latin typeface="+mn-lt"/>
              </a:rPr>
              <a:t>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400" b="1" dirty="0">
                <a:latin typeface="+mn-lt"/>
              </a:rPr>
              <a:t>                Допомога та тісна співпраця  з дошкільним відділенням закладу (постійно)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400" b="1" dirty="0">
                <a:latin typeface="+mn-lt"/>
              </a:rPr>
              <a:t>                Допомога поштовому відділенню </a:t>
            </a:r>
            <a:endParaRPr lang="ru-RU" sz="1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1486</Words>
  <Application>Microsoft Office PowerPoint</Application>
  <PresentationFormat>Экран (4:3)</PresentationFormat>
  <Paragraphs>158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Wingdings</vt:lpstr>
      <vt:lpstr>Tahoma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Привітання вчителів ветеранів праці закладу вчительки Пастушенко Л.Н. та вчительки Мішутіної А.П. </vt:lpstr>
      <vt:lpstr>Слайд 15</vt:lpstr>
      <vt:lpstr>У закладі пройшла зустріч учнів з ветеранами праці Хорішко Т.Ф., Личинкіною В.Я., Вовк Л.І., яка була приурочена до відзначення 80-ти річчя Дніпропетровщини. Ветерани розповіли про страшні роки Великої вітчизняної війни, та важкий повоєнний час. Учні цікавилися моментами історії, яку вони знають лише з книжок. А для ветеранів перед очима проходило їхнє життя. </vt:lpstr>
      <vt:lpstr>Слайд 17</vt:lpstr>
      <vt:lpstr>Завдяки тісній співпраці мера м.Перещепине Малицького В.В., голови ДП АФ “Приорільська ” Пікулі В.Г. за участі волонтерського загону закладу відновили Меморіал слави у селі.</vt:lpstr>
      <vt:lpstr>Слайд 19</vt:lpstr>
      <vt:lpstr>Слайд 20</vt:lpstr>
      <vt:lpstr>Дістати воду з колодязя літній людині – неабияка морока.  Та й восени щоб прибрати подвір’я треба мати неабияку силу та здоров’я, яких, на жаль, літні люди мають небагато. Отож,волонтерський загін допомогає поратися у хаті, та дворі, принести дрова, та сплатити комунальні послуги у місцевому відділення зв’язку, ккупити хліба та інші продукти. А ветерани вдячні вже лише за саму увагу до них. Завжди чекають з нетерпінням волонтерів, спілкуються з ними.    </vt:lpstr>
      <vt:lpstr>Територія села в будь-яку пору року потребує благоустроюВосени та весною – це листя та гілки з обпиляних та повалених негодою дерев. </vt:lpstr>
      <vt:lpstr>Одним з головних завдань волонтерського загону – є забезпечення хлібом людей, які самостійно не можуть дійти до кіоску, або магазину. Ось тоді волонтери розносять хліб літнім людям, які з величезним нетерпінням чекають їх приходу, новин, та свіжого хліба.</vt:lpstr>
      <vt:lpstr> </vt:lpstr>
      <vt:lpstr>Ось і настала осіння пора – листопаду та буревіїв. У дошкільному відділенні завжди вистачає роботи на подвір’ї. А значить – є робота для волонтерів.</vt:lpstr>
      <vt:lpstr>Слайд 26</vt:lpstr>
      <vt:lpstr>Слайд 27</vt:lpstr>
      <vt:lpstr> </vt:lpstr>
      <vt:lpstr>Сумка листоноші додає упевненості у собі, особливо, коли знаєш, що тебе чекають люди, що ти потрібен!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28</cp:revision>
  <dcterms:created xsi:type="dcterms:W3CDTF">2012-11-28T14:53:11Z</dcterms:created>
  <dcterms:modified xsi:type="dcterms:W3CDTF">2012-11-30T08:58:51Z</dcterms:modified>
</cp:coreProperties>
</file>